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5"/>
  </p:handoutMasterIdLst>
  <p:sldIdLst>
    <p:sldId id="258" r:id="rId2"/>
    <p:sldId id="324" r:id="rId3"/>
    <p:sldId id="371" r:id="rId4"/>
    <p:sldId id="376" r:id="rId5"/>
    <p:sldId id="377" r:id="rId6"/>
    <p:sldId id="375" r:id="rId7"/>
    <p:sldId id="378" r:id="rId8"/>
    <p:sldId id="379" r:id="rId9"/>
    <p:sldId id="309" r:id="rId10"/>
    <p:sldId id="328" r:id="rId11"/>
    <p:sldId id="329" r:id="rId12"/>
    <p:sldId id="370" r:id="rId13"/>
    <p:sldId id="325" r:id="rId14"/>
    <p:sldId id="373" r:id="rId15"/>
    <p:sldId id="381" r:id="rId16"/>
    <p:sldId id="374" r:id="rId17"/>
    <p:sldId id="384" r:id="rId18"/>
    <p:sldId id="382" r:id="rId19"/>
    <p:sldId id="380" r:id="rId20"/>
    <p:sldId id="385" r:id="rId21"/>
    <p:sldId id="386" r:id="rId22"/>
    <p:sldId id="388" r:id="rId23"/>
    <p:sldId id="387" r:id="rId24"/>
    <p:sldId id="392" r:id="rId25"/>
    <p:sldId id="389" r:id="rId26"/>
    <p:sldId id="395" r:id="rId27"/>
    <p:sldId id="353" r:id="rId28"/>
    <p:sldId id="355" r:id="rId29"/>
    <p:sldId id="390" r:id="rId30"/>
    <p:sldId id="391" r:id="rId31"/>
    <p:sldId id="393" r:id="rId32"/>
    <p:sldId id="394" r:id="rId33"/>
    <p:sldId id="267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buClr>
        <a:schemeClr val="tx2"/>
      </a:buClr>
      <a:buSzPct val="115000"/>
      <a:buFont typeface="Wingdings" panose="05000000000000000000" pitchFamily="2" charset="2"/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buClr>
        <a:schemeClr val="tx2"/>
      </a:buClr>
      <a:buSzPct val="115000"/>
      <a:buFont typeface="Wingdings" panose="05000000000000000000" pitchFamily="2" charset="2"/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buClr>
        <a:schemeClr val="tx2"/>
      </a:buClr>
      <a:buSzPct val="115000"/>
      <a:buFont typeface="Wingdings" panose="05000000000000000000" pitchFamily="2" charset="2"/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buClr>
        <a:schemeClr val="tx2"/>
      </a:buClr>
      <a:buSzPct val="115000"/>
      <a:buFont typeface="Wingdings" panose="05000000000000000000" pitchFamily="2" charset="2"/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buClr>
        <a:schemeClr val="tx2"/>
      </a:buClr>
      <a:buSzPct val="115000"/>
      <a:buFont typeface="Wingdings" panose="05000000000000000000" pitchFamily="2" charset="2"/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ветличная_Е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65DA"/>
    <a:srgbClr val="1D208F"/>
    <a:srgbClr val="211E54"/>
    <a:srgbClr val="F4E59C"/>
    <a:srgbClr val="DDDDDD"/>
    <a:srgbClr val="47ABE3"/>
    <a:srgbClr val="005E5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79" autoAdjust="0"/>
    <p:restoredTop sz="94692" autoAdjust="0"/>
  </p:normalViewPr>
  <p:slideViewPr>
    <p:cSldViewPr>
      <p:cViewPr varScale="1">
        <p:scale>
          <a:sx n="68" d="100"/>
          <a:sy n="68" d="100"/>
        </p:scale>
        <p:origin x="51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7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7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fld id="{22D29703-083A-42B1-8524-3D0664189EB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10638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bar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73238"/>
            <a:ext cx="7010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95288" y="2205038"/>
            <a:ext cx="6019800" cy="708025"/>
          </a:xfrm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noProof="0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886200" y="4953000"/>
            <a:ext cx="3429000" cy="457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/>
            </a:lvl1pPr>
          </a:lstStyle>
          <a:p>
            <a:pPr lvl="0"/>
            <a:r>
              <a:rPr lang="en-US" noProof="0" smtClean="0"/>
              <a:t>Образец подзаголовка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 bwMode="gray">
          <a:xfrm>
            <a:off x="457200" y="6553200"/>
            <a:ext cx="2133600" cy="17145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 bwMode="gray">
          <a:xfrm>
            <a:off x="6553200" y="6610350"/>
            <a:ext cx="2133600" cy="171450"/>
          </a:xfrm>
        </p:spPr>
        <p:txBody>
          <a:bodyPr/>
          <a:lstStyle>
            <a:lvl1pPr>
              <a:defRPr sz="1200"/>
            </a:lvl1pPr>
          </a:lstStyle>
          <a:p>
            <a:fld id="{0164E75F-265F-427C-AF01-DC98B1D5709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55827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DE7BC7-F428-4DD6-B7ED-672BBD37B89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34137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0350" y="504825"/>
            <a:ext cx="2076450" cy="5895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504825"/>
            <a:ext cx="6076950" cy="5895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FDA66C-1AC7-4189-9A5D-5C2D8D6A51B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97831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504825"/>
            <a:ext cx="49530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81000" y="1371600"/>
            <a:ext cx="8305800" cy="5029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FBFD31-78BA-4971-B106-A3A7866F3BE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26388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504825"/>
            <a:ext cx="49530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81000" y="1371600"/>
            <a:ext cx="4076700" cy="5029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076700" cy="5029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BE73F6-779A-4AE2-A890-5E77599ECCF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66381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C06B04-D286-43AB-9042-B7F0F4F7097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02875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2B9EA5-BFC6-4F8B-94A3-6892E7C18E9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467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0767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0767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3BBB99-481A-44C9-A328-3D6B94B1F23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46687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B3DE44-6EA6-4EBC-9D1E-62058245985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32368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8B7F59-14B4-4E3D-9C4F-553236248CB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67686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6F647A-B81F-45CD-BBAF-3577819E072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74545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B73D8F-8704-4734-B8CD-3B99D7FC8B3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66052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356225-0758-4DA1-AA6F-C0AC5073972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34571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AutoShape 33"/>
          <p:cNvSpPr>
            <a:spLocks noChangeArrowheads="1"/>
          </p:cNvSpPr>
          <p:nvPr/>
        </p:nvSpPr>
        <p:spPr bwMode="white">
          <a:xfrm>
            <a:off x="200025" y="476250"/>
            <a:ext cx="8610600" cy="685800"/>
          </a:xfrm>
          <a:prstGeom prst="roundRect">
            <a:avLst>
              <a:gd name="adj" fmla="val 22292"/>
            </a:avLst>
          </a:prstGeom>
          <a:gradFill rotWithShape="1">
            <a:gsLst>
              <a:gs pos="0">
                <a:schemeClr val="bg1">
                  <a:gamma/>
                  <a:shade val="6275"/>
                  <a:invGamma/>
                  <a:alpha val="60001"/>
                </a:schemeClr>
              </a:gs>
              <a:gs pos="50000">
                <a:schemeClr val="bg1">
                  <a:alpha val="60001"/>
                </a:schemeClr>
              </a:gs>
              <a:gs pos="100000">
                <a:schemeClr val="bg1">
                  <a:gamma/>
                  <a:shade val="6275"/>
                  <a:invGamma/>
                  <a:alpha val="60001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sz="24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56" name="AutoShape 32"/>
          <p:cNvSpPr>
            <a:spLocks noChangeArrowheads="1"/>
          </p:cNvSpPr>
          <p:nvPr/>
        </p:nvSpPr>
        <p:spPr bwMode="grayWhite">
          <a:xfrm>
            <a:off x="298450" y="1341438"/>
            <a:ext cx="8540750" cy="5211762"/>
          </a:xfrm>
          <a:prstGeom prst="roundRect">
            <a:avLst>
              <a:gd name="adj" fmla="val 3699"/>
            </a:avLst>
          </a:prstGeom>
          <a:gradFill rotWithShape="1">
            <a:gsLst>
              <a:gs pos="0">
                <a:schemeClr val="bg1">
                  <a:gamma/>
                  <a:shade val="6275"/>
                  <a:invGamma/>
                  <a:alpha val="80000"/>
                </a:schemeClr>
              </a:gs>
              <a:gs pos="50000">
                <a:schemeClr val="bg1">
                  <a:alpha val="78999"/>
                </a:schemeClr>
              </a:gs>
              <a:gs pos="100000">
                <a:schemeClr val="bg1">
                  <a:gamma/>
                  <a:shade val="6275"/>
                  <a:invGamma/>
                  <a:alpha val="8000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sz="24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28" name="Line 31"/>
          <p:cNvSpPr>
            <a:spLocks noChangeShapeType="1"/>
          </p:cNvSpPr>
          <p:nvPr/>
        </p:nvSpPr>
        <p:spPr bwMode="auto">
          <a:xfrm flipH="1">
            <a:off x="0" y="803275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029" name="Picture 27" descr="bar_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795655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504825"/>
            <a:ext cx="49530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заголовка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5532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32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SzTx/>
              <a:buFontTx/>
              <a:buNone/>
              <a:defRPr sz="1400"/>
            </a:lvl1pPr>
          </a:lstStyle>
          <a:p>
            <a:fld id="{6359281A-0F7E-4A13-B915-A2BB2758A5CA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103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3058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текста</a:t>
            </a:r>
          </a:p>
          <a:p>
            <a:pPr lvl="1"/>
            <a:r>
              <a:rPr lang="en-US" altLang="ru-RU" smtClean="0"/>
              <a:t>Второй уровень</a:t>
            </a:r>
          </a:p>
          <a:p>
            <a:pPr lvl="2"/>
            <a:r>
              <a:rPr lang="en-US" altLang="ru-RU" smtClean="0"/>
              <a:t>Третий уровень</a:t>
            </a:r>
          </a:p>
          <a:p>
            <a:pPr lvl="3"/>
            <a:r>
              <a:rPr lang="en-US" altLang="ru-RU" smtClean="0"/>
              <a:t>Четвертый уровень</a:t>
            </a:r>
          </a:p>
          <a:p>
            <a:pPr lvl="4"/>
            <a:r>
              <a:rPr lang="en-US" alt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9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anose="05000000000000000000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79388" y="404813"/>
            <a:ext cx="8569325" cy="1368425"/>
          </a:xfrm>
        </p:spPr>
        <p:txBody>
          <a:bodyPr/>
          <a:lstStyle/>
          <a:p>
            <a:pPr algn="ctr" eaLnBrk="1" hangingPunct="1"/>
            <a:r>
              <a:rPr lang="ru-RU" altLang="ru-RU" sz="3200" smtClean="0">
                <a:solidFill>
                  <a:srgbClr val="FF0000"/>
                </a:solidFill>
              </a:rPr>
              <a:t>Проведение </a:t>
            </a:r>
            <a:r>
              <a:rPr lang="en-US" altLang="ru-RU" sz="3200" smtClean="0">
                <a:solidFill>
                  <a:srgbClr val="FF0000"/>
                </a:solidFill>
              </a:rPr>
              <a:t>II</a:t>
            </a:r>
            <a:r>
              <a:rPr lang="ru-RU" altLang="ru-RU" sz="3200" smtClean="0">
                <a:solidFill>
                  <a:srgbClr val="FF0000"/>
                </a:solidFill>
              </a:rPr>
              <a:t> этапа профилактического медицинского осмотра</a:t>
            </a:r>
            <a:endParaRPr lang="en-US" altLang="ru-RU" sz="3200" smtClean="0">
              <a:solidFill>
                <a:srgbClr val="FF0000"/>
              </a:solidFill>
            </a:endParaRP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427538" y="4941888"/>
            <a:ext cx="1944687" cy="457200"/>
          </a:xfrm>
        </p:spPr>
        <p:txBody>
          <a:bodyPr/>
          <a:lstStyle/>
          <a:p>
            <a:pPr eaLnBrk="1" hangingPunct="1"/>
            <a:r>
              <a:rPr lang="en-US" altLang="ru-RU" smtClean="0"/>
              <a:t>www.narco23.ru</a:t>
            </a:r>
          </a:p>
        </p:txBody>
      </p:sp>
      <p:sp>
        <p:nvSpPr>
          <p:cNvPr id="3076" name="Text Box 7"/>
          <p:cNvSpPr txBox="1">
            <a:spLocks noChangeArrowheads="1"/>
          </p:cNvSpPr>
          <p:nvPr/>
        </p:nvSpPr>
        <p:spPr bwMode="gray">
          <a:xfrm>
            <a:off x="179388" y="1916113"/>
            <a:ext cx="65532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ru-RU" altLang="ru-RU">
                <a:latin typeface="Times New Roman" panose="02020603050405020304" pitchFamily="18" charset="0"/>
              </a:rPr>
              <a:t>ГБУЗ «Наркологический диспансер» министерства здравоохранения Краснодарского края</a:t>
            </a:r>
            <a:endParaRPr lang="en-US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04825"/>
            <a:ext cx="7143750" cy="563563"/>
          </a:xfrm>
        </p:spPr>
        <p:txBody>
          <a:bodyPr/>
          <a:lstStyle/>
          <a:p>
            <a:pPr eaLnBrk="1" hangingPunct="1"/>
            <a:r>
              <a:rPr lang="ru-RU" altLang="ru-RU" smtClean="0"/>
              <a:t>Подготовка к проведению ИХА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Wingdings" panose="05000000000000000000" pitchFamily="2" charset="2"/>
              <a:buNone/>
            </a:pPr>
            <a:endParaRPr lang="el-GR" altLang="ru-RU" smtClean="0"/>
          </a:p>
        </p:txBody>
      </p:sp>
      <p:pic>
        <p:nvPicPr>
          <p:cNvPr id="6149" name="Picture 5" descr="DSC0805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341438"/>
            <a:ext cx="8531225" cy="525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04825"/>
            <a:ext cx="7143750" cy="563563"/>
          </a:xfrm>
        </p:spPr>
        <p:txBody>
          <a:bodyPr/>
          <a:lstStyle/>
          <a:p>
            <a:pPr eaLnBrk="1" hangingPunct="1"/>
            <a:r>
              <a:rPr lang="ru-RU" altLang="ru-RU" sz="2400" smtClean="0"/>
              <a:t>Подготовка образца в проведению ИХА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Wingdings" panose="05000000000000000000" pitchFamily="2" charset="2"/>
              <a:buNone/>
            </a:pPr>
            <a:endParaRPr lang="el-GR" altLang="ru-RU" smtClean="0"/>
          </a:p>
        </p:txBody>
      </p:sp>
      <p:pic>
        <p:nvPicPr>
          <p:cNvPr id="7174" name="Picture 6" descr="DSC0805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8569325" cy="539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5795963" y="3951288"/>
            <a:ext cx="2736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0"/>
          <p:cNvSpPr>
            <a:spLocks noGrp="1" noChangeArrowheads="1"/>
          </p:cNvSpPr>
          <p:nvPr>
            <p:ph type="title"/>
          </p:nvPr>
        </p:nvSpPr>
        <p:spPr>
          <a:xfrm>
            <a:off x="381000" y="504825"/>
            <a:ext cx="7143750" cy="563563"/>
          </a:xfrm>
        </p:spPr>
        <p:txBody>
          <a:bodyPr/>
          <a:lstStyle/>
          <a:p>
            <a:pPr eaLnBrk="1" hangingPunct="1"/>
            <a:r>
              <a:rPr lang="ru-RU" altLang="ru-RU" smtClean="0"/>
              <a:t>Погружение тест-полоски в образец</a:t>
            </a:r>
          </a:p>
        </p:txBody>
      </p:sp>
      <p:pic>
        <p:nvPicPr>
          <p:cNvPr id="8228" name="Picture 36" descr="DSC0805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268413"/>
            <a:ext cx="8351837" cy="535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29" name="Text Box 37"/>
          <p:cNvSpPr txBox="1">
            <a:spLocks noChangeArrowheads="1"/>
          </p:cNvSpPr>
          <p:nvPr/>
        </p:nvSpPr>
        <p:spPr bwMode="auto">
          <a:xfrm>
            <a:off x="755650" y="1358900"/>
            <a:ext cx="66246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 b="1">
                <a:solidFill>
                  <a:srgbClr val="FF0000"/>
                </a:solidFill>
              </a:rPr>
              <a:t>Не менее 60 секунд</a:t>
            </a:r>
          </a:p>
        </p:txBody>
      </p:sp>
      <p:sp>
        <p:nvSpPr>
          <p:cNvPr id="8233" name="AutoShape 41"/>
          <p:cNvSpPr>
            <a:spLocks noChangeArrowheads="1"/>
          </p:cNvSpPr>
          <p:nvPr/>
        </p:nvSpPr>
        <p:spPr bwMode="auto">
          <a:xfrm rot="20100000">
            <a:off x="3276600" y="5229225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34" name="Text Box 42"/>
          <p:cNvSpPr txBox="1">
            <a:spLocks noChangeArrowheads="1"/>
          </p:cNvSpPr>
          <p:nvPr/>
        </p:nvSpPr>
        <p:spPr bwMode="auto">
          <a:xfrm>
            <a:off x="4859338" y="5373688"/>
            <a:ext cx="3878262" cy="1196975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rgbClr val="FF0000"/>
                </a:solidFill>
              </a:rPr>
              <a:t>Погружение теста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rgbClr val="FF0000"/>
                </a:solidFill>
              </a:rPr>
              <a:t>              </a:t>
            </a:r>
            <a:r>
              <a:rPr lang="ru-RU" altLang="ru-RU" sz="2400" b="1" u="sng">
                <a:solidFill>
                  <a:srgbClr val="FF0000"/>
                </a:solidFill>
              </a:rPr>
              <a:t>до</a:t>
            </a:r>
            <a:r>
              <a:rPr lang="ru-RU" altLang="ru-RU" sz="2400" b="1">
                <a:solidFill>
                  <a:srgbClr val="FF0000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rgbClr val="FF0000"/>
                </a:solidFill>
              </a:rPr>
              <a:t>ограничительной линии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04825"/>
            <a:ext cx="7143750" cy="563563"/>
          </a:xfrm>
        </p:spPr>
        <p:txBody>
          <a:bodyPr/>
          <a:lstStyle/>
          <a:p>
            <a:pPr eaLnBrk="1" hangingPunct="1"/>
            <a:r>
              <a:rPr lang="ru-RU" altLang="ru-RU" sz="3200" smtClean="0"/>
              <a:t>Оценка результата реакции</a:t>
            </a:r>
          </a:p>
        </p:txBody>
      </p:sp>
      <p:pic>
        <p:nvPicPr>
          <p:cNvPr id="9221" name="Picture 5" descr="DSC0805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268413"/>
            <a:ext cx="8497888" cy="537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258888" y="1341438"/>
            <a:ext cx="5637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04825"/>
            <a:ext cx="7070725" cy="563563"/>
          </a:xfrm>
        </p:spPr>
        <p:txBody>
          <a:bodyPr/>
          <a:lstStyle/>
          <a:p>
            <a:r>
              <a:rPr lang="ru-RU" altLang="ru-RU" sz="3200" smtClean="0"/>
              <a:t>Оценка результата реакции 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ru-RU" altLang="ru-RU" smtClean="0"/>
          </a:p>
        </p:txBody>
      </p:sp>
      <p:pic>
        <p:nvPicPr>
          <p:cNvPr id="54277" name="Picture 5" descr="DSC0805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341438"/>
            <a:ext cx="8640762" cy="518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879475" y="1498600"/>
            <a:ext cx="76120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 b="1">
                <a:solidFill>
                  <a:srgbClr val="FF0000"/>
                </a:solidFill>
              </a:rPr>
              <a:t>Хорошо различимые зоны теста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04825"/>
            <a:ext cx="7143750" cy="563563"/>
          </a:xfrm>
        </p:spPr>
        <p:txBody>
          <a:bodyPr/>
          <a:lstStyle/>
          <a:p>
            <a:r>
              <a:rPr lang="ru-RU" altLang="ru-RU" sz="2400" smtClean="0"/>
              <a:t>Вид тестов при разном времени экспозиции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ru-RU" altLang="ru-RU" smtClean="0"/>
          </a:p>
        </p:txBody>
      </p:sp>
      <p:pic>
        <p:nvPicPr>
          <p:cNvPr id="65540" name="Picture 4" descr="DSC080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341438"/>
            <a:ext cx="8424863" cy="502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41" name="AutoShape 5"/>
          <p:cNvSpPr>
            <a:spLocks noChangeArrowheads="1"/>
          </p:cNvSpPr>
          <p:nvPr/>
        </p:nvSpPr>
        <p:spPr bwMode="auto">
          <a:xfrm>
            <a:off x="4427538" y="2133600"/>
            <a:ext cx="485775" cy="976313"/>
          </a:xfrm>
          <a:prstGeom prst="down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5542" name="AutoShape 6"/>
          <p:cNvSpPr>
            <a:spLocks noChangeArrowheads="1"/>
          </p:cNvSpPr>
          <p:nvPr/>
        </p:nvSpPr>
        <p:spPr bwMode="auto">
          <a:xfrm>
            <a:off x="4932363" y="3500438"/>
            <a:ext cx="485775" cy="976312"/>
          </a:xfrm>
          <a:prstGeom prst="downArrow">
            <a:avLst>
              <a:gd name="adj1" fmla="val 50000"/>
              <a:gd name="adj2" fmla="val 50245"/>
            </a:avLst>
          </a:prstGeom>
          <a:solidFill>
            <a:srgbClr val="008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5127625" y="1935163"/>
            <a:ext cx="30924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rgbClr val="FF0000"/>
                </a:solidFill>
              </a:rPr>
              <a:t>Время экспозиции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rgbClr val="FF0000"/>
                </a:solidFill>
              </a:rPr>
              <a:t>недостаточно</a:t>
            </a:r>
          </a:p>
        </p:txBody>
      </p:sp>
      <p:sp>
        <p:nvSpPr>
          <p:cNvPr id="65544" name="Text Box 8"/>
          <p:cNvSpPr txBox="1">
            <a:spLocks noChangeArrowheads="1"/>
          </p:cNvSpPr>
          <p:nvPr/>
        </p:nvSpPr>
        <p:spPr bwMode="auto">
          <a:xfrm>
            <a:off x="5632450" y="3303588"/>
            <a:ext cx="30511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rgbClr val="005E5C"/>
                </a:solidFill>
              </a:rPr>
              <a:t>Верно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rgbClr val="005E5C"/>
                </a:solidFill>
              </a:rPr>
              <a:t>выдержано время,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rgbClr val="005E5C"/>
                </a:solidFill>
              </a:rPr>
              <a:t>5 мин.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04825"/>
            <a:ext cx="7143750" cy="563563"/>
          </a:xfrm>
        </p:spPr>
        <p:txBody>
          <a:bodyPr/>
          <a:lstStyle/>
          <a:p>
            <a:r>
              <a:rPr lang="ru-RU" altLang="ru-RU" smtClean="0"/>
              <a:t>Недостаточное время экспозиции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ru-RU" altLang="ru-RU" smtClean="0"/>
          </a:p>
        </p:txBody>
      </p:sp>
      <p:pic>
        <p:nvPicPr>
          <p:cNvPr id="55300" name="Picture 4" descr="DSC0805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292225"/>
            <a:ext cx="8496300" cy="523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539750" y="1282700"/>
            <a:ext cx="79200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 b="1">
                <a:solidFill>
                  <a:srgbClr val="FF0000"/>
                </a:solidFill>
              </a:rPr>
              <a:t>«Контрольная линия не найдена»</a:t>
            </a: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879475" y="5435600"/>
            <a:ext cx="796448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>
                <a:solidFill>
                  <a:srgbClr val="FF0000"/>
                </a:solidFill>
              </a:rPr>
              <a:t>Необходимо повторно провести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>
                <a:solidFill>
                  <a:srgbClr val="FF0000"/>
                </a:solidFill>
              </a:rPr>
              <a:t> исследование образца тест-полоской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04825"/>
            <a:ext cx="7143750" cy="563563"/>
          </a:xfrm>
        </p:spPr>
        <p:txBody>
          <a:bodyPr/>
          <a:lstStyle/>
          <a:p>
            <a:r>
              <a:rPr lang="ru-RU" altLang="ru-RU" sz="2400" smtClean="0"/>
              <a:t>Вид тестов при разном времени экспозиции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ru-RU" altLang="ru-RU" smtClean="0"/>
          </a:p>
        </p:txBody>
      </p:sp>
      <p:pic>
        <p:nvPicPr>
          <p:cNvPr id="68612" name="Picture 4" descr="DSC080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341438"/>
            <a:ext cx="8424863" cy="502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13" name="AutoShape 5"/>
          <p:cNvSpPr>
            <a:spLocks noChangeArrowheads="1"/>
          </p:cNvSpPr>
          <p:nvPr/>
        </p:nvSpPr>
        <p:spPr bwMode="auto">
          <a:xfrm>
            <a:off x="4427538" y="2133600"/>
            <a:ext cx="485775" cy="976313"/>
          </a:xfrm>
          <a:prstGeom prst="down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8614" name="AutoShape 6"/>
          <p:cNvSpPr>
            <a:spLocks noChangeArrowheads="1"/>
          </p:cNvSpPr>
          <p:nvPr/>
        </p:nvSpPr>
        <p:spPr bwMode="auto">
          <a:xfrm>
            <a:off x="4932363" y="3500438"/>
            <a:ext cx="485775" cy="976312"/>
          </a:xfrm>
          <a:prstGeom prst="downArrow">
            <a:avLst>
              <a:gd name="adj1" fmla="val 50000"/>
              <a:gd name="adj2" fmla="val 50245"/>
            </a:avLst>
          </a:prstGeom>
          <a:solidFill>
            <a:srgbClr val="008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5127625" y="1935163"/>
            <a:ext cx="30924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rgbClr val="FF0000"/>
                </a:solidFill>
              </a:rPr>
              <a:t>Время экспозиции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rgbClr val="FF0000"/>
                </a:solidFill>
              </a:rPr>
              <a:t>недостаточно</a:t>
            </a:r>
          </a:p>
        </p:txBody>
      </p:sp>
      <p:sp>
        <p:nvSpPr>
          <p:cNvPr id="68616" name="Text Box 8"/>
          <p:cNvSpPr txBox="1">
            <a:spLocks noChangeArrowheads="1"/>
          </p:cNvSpPr>
          <p:nvPr/>
        </p:nvSpPr>
        <p:spPr bwMode="auto">
          <a:xfrm>
            <a:off x="5632450" y="3303588"/>
            <a:ext cx="30511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rgbClr val="005E5C"/>
                </a:solidFill>
              </a:rPr>
              <a:t>Верно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rgbClr val="005E5C"/>
                </a:solidFill>
              </a:rPr>
              <a:t>выдержано время,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rgbClr val="005E5C"/>
                </a:solidFill>
              </a:rPr>
              <a:t>5 мин.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04825"/>
            <a:ext cx="7070725" cy="563563"/>
          </a:xfrm>
        </p:spPr>
        <p:txBody>
          <a:bodyPr/>
          <a:lstStyle/>
          <a:p>
            <a:r>
              <a:rPr lang="ru-RU" altLang="ru-RU" smtClean="0"/>
              <a:t>Расположение теста в лотке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ru-RU" altLang="ru-RU" smtClean="0"/>
          </a:p>
        </p:txBody>
      </p:sp>
      <p:pic>
        <p:nvPicPr>
          <p:cNvPr id="66564" name="Picture 4" descr="DSC0806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341438"/>
            <a:ext cx="8351838" cy="482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5" name="AutoShape 5"/>
          <p:cNvSpPr>
            <a:spLocks noChangeArrowheads="1"/>
          </p:cNvSpPr>
          <p:nvPr/>
        </p:nvSpPr>
        <p:spPr bwMode="auto">
          <a:xfrm>
            <a:off x="5724525" y="2060575"/>
            <a:ext cx="485775" cy="976313"/>
          </a:xfrm>
          <a:prstGeom prst="down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04825"/>
            <a:ext cx="7215188" cy="563563"/>
          </a:xfrm>
        </p:spPr>
        <p:txBody>
          <a:bodyPr/>
          <a:lstStyle/>
          <a:p>
            <a:r>
              <a:rPr lang="ru-RU" altLang="ru-RU" smtClean="0"/>
              <a:t>Расположение теста в лотке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ru-RU" altLang="ru-RU" smtClean="0"/>
          </a:p>
        </p:txBody>
      </p:sp>
      <p:pic>
        <p:nvPicPr>
          <p:cNvPr id="64516" name="Picture 4" descr="DSC0806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341438"/>
            <a:ext cx="8351838" cy="482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17" name="AutoShape 5"/>
          <p:cNvSpPr>
            <a:spLocks noChangeArrowheads="1"/>
          </p:cNvSpPr>
          <p:nvPr/>
        </p:nvSpPr>
        <p:spPr bwMode="auto">
          <a:xfrm>
            <a:off x="5724525" y="2060575"/>
            <a:ext cx="485775" cy="976313"/>
          </a:xfrm>
          <a:prstGeom prst="down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6351588" y="1863725"/>
            <a:ext cx="20986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rgbClr val="FF0000"/>
                </a:solidFill>
              </a:rPr>
              <a:t>Маркировка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rgbClr val="FF0000"/>
                </a:solidFill>
              </a:rPr>
              <a:t>теста</a:t>
            </a:r>
          </a:p>
        </p:txBody>
      </p:sp>
      <p:sp>
        <p:nvSpPr>
          <p:cNvPr id="64519" name="Line 7"/>
          <p:cNvSpPr>
            <a:spLocks noChangeShapeType="1"/>
          </p:cNvSpPr>
          <p:nvPr/>
        </p:nvSpPr>
        <p:spPr bwMode="auto">
          <a:xfrm flipV="1">
            <a:off x="684213" y="4652963"/>
            <a:ext cx="3959225" cy="215900"/>
          </a:xfrm>
          <a:prstGeom prst="line">
            <a:avLst/>
          </a:prstGeom>
          <a:noFill/>
          <a:ln w="698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64520" name="Text Box 8"/>
          <p:cNvSpPr txBox="1">
            <a:spLocks noChangeArrowheads="1"/>
          </p:cNvSpPr>
          <p:nvPr/>
        </p:nvSpPr>
        <p:spPr bwMode="auto">
          <a:xfrm rot="21360000">
            <a:off x="592138" y="4959350"/>
            <a:ext cx="361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rgbClr val="FF0000"/>
                </a:solidFill>
              </a:rPr>
              <a:t>В приемное отверстие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404813"/>
            <a:ext cx="8569325" cy="1368425"/>
          </a:xfrm>
        </p:spPr>
        <p:txBody>
          <a:bodyPr/>
          <a:lstStyle/>
          <a:p>
            <a:pPr algn="ctr" eaLnBrk="1" hangingPunct="1"/>
            <a:r>
              <a:rPr lang="ru-RU" altLang="ru-RU" sz="3200" smtClean="0">
                <a:solidFill>
                  <a:srgbClr val="FF0000"/>
                </a:solidFill>
              </a:rPr>
              <a:t>Предварительные химико-токсикологические исследования</a:t>
            </a:r>
            <a:endParaRPr lang="en-US" altLang="ru-RU" sz="3200" smtClean="0">
              <a:solidFill>
                <a:srgbClr val="FF00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27538" y="4941888"/>
            <a:ext cx="1944687" cy="457200"/>
          </a:xfrm>
        </p:spPr>
        <p:txBody>
          <a:bodyPr/>
          <a:lstStyle/>
          <a:p>
            <a:pPr eaLnBrk="1" hangingPunct="1"/>
            <a:r>
              <a:rPr lang="en-US" altLang="ru-RU" smtClean="0"/>
              <a:t>www.narco23.ru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gray">
          <a:xfrm>
            <a:off x="179388" y="1916113"/>
            <a:ext cx="65532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ru-RU" altLang="ru-RU">
                <a:latin typeface="Times New Roman" panose="02020603050405020304" pitchFamily="18" charset="0"/>
              </a:rPr>
              <a:t>Светличная Е.В. – заведующая ХТЛ ГБУЗ «Наркологический диспансер» министерства здравоохранения Краснодарского края</a:t>
            </a:r>
            <a:endParaRPr lang="en-US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04825"/>
            <a:ext cx="7143750" cy="563563"/>
          </a:xfrm>
        </p:spPr>
        <p:txBody>
          <a:bodyPr/>
          <a:lstStyle/>
          <a:p>
            <a:r>
              <a:rPr lang="ru-RU" altLang="ru-RU" sz="2400" smtClean="0"/>
              <a:t>Фиксация результата исследования </a:t>
            </a:r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795963" y="1371600"/>
            <a:ext cx="2890837" cy="50292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 smtClean="0">
                <a:solidFill>
                  <a:srgbClr val="FF0000"/>
                </a:solidFill>
              </a:rPr>
              <a:t>Обнаружены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mtClean="0">
                <a:solidFill>
                  <a:srgbClr val="FF0000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mtClean="0">
                <a:solidFill>
                  <a:srgbClr val="FF0000"/>
                </a:solidFill>
              </a:rPr>
              <a:t>каннабиноиды</a:t>
            </a:r>
          </a:p>
        </p:txBody>
      </p:sp>
      <p:pic>
        <p:nvPicPr>
          <p:cNvPr id="69636" name="Picture 4" descr="DSC0805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341438"/>
            <a:ext cx="5472113" cy="504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04825"/>
            <a:ext cx="7143750" cy="563563"/>
          </a:xfrm>
        </p:spPr>
        <p:txBody>
          <a:bodyPr/>
          <a:lstStyle/>
          <a:p>
            <a:r>
              <a:rPr lang="ru-RU" altLang="ru-RU" sz="2400" smtClean="0"/>
              <a:t>Результат </a:t>
            </a:r>
            <a:r>
              <a:rPr lang="ru-RU" altLang="ru-RU" sz="2400" u="sng" smtClean="0"/>
              <a:t>предварительного</a:t>
            </a:r>
            <a:r>
              <a:rPr lang="ru-RU" altLang="ru-RU" sz="2400" smtClean="0"/>
              <a:t> исследования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ru-RU" altLang="ru-RU" smtClean="0"/>
          </a:p>
        </p:txBody>
      </p:sp>
      <p:pic>
        <p:nvPicPr>
          <p:cNvPr id="71684" name="Picture 4" descr="DSC0806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341438"/>
            <a:ext cx="8424863" cy="518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3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504825"/>
            <a:ext cx="7215188" cy="563563"/>
          </a:xfrm>
        </p:spPr>
        <p:txBody>
          <a:bodyPr/>
          <a:lstStyle/>
          <a:p>
            <a:r>
              <a:rPr lang="ru-RU" altLang="ru-RU" smtClean="0"/>
              <a:t>Направление на исследование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ru-RU" altLang="ru-RU" sz="2400" smtClean="0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altLang="ru-RU" sz="2400" smtClean="0">
                <a:solidFill>
                  <a:srgbClr val="FF0000"/>
                </a:solidFill>
              </a:rPr>
              <a:t>Направление на исследование заполняется в соответствии с Приказом МЗ РФ № 40 от 27.01.2006 г.</a:t>
            </a:r>
          </a:p>
          <a:p>
            <a:pPr>
              <a:buFont typeface="Wingdings" panose="05000000000000000000" pitchFamily="2" charset="2"/>
              <a:buNone/>
            </a:pPr>
            <a:endParaRPr lang="ru-RU" altLang="ru-RU" sz="2400" smtClean="0">
              <a:solidFill>
                <a:srgbClr val="FF0000"/>
              </a:solidFill>
            </a:endParaRPr>
          </a:p>
          <a:p>
            <a:r>
              <a:rPr lang="ru-RU" altLang="ru-RU" sz="2400" smtClean="0">
                <a:solidFill>
                  <a:srgbClr val="FF0000"/>
                </a:solidFill>
              </a:rPr>
              <a:t>В случае выявленных нарушений, биоматериал на исследование </a:t>
            </a:r>
            <a:r>
              <a:rPr lang="ru-RU" altLang="ru-RU" sz="2400" u="sng" smtClean="0">
                <a:solidFill>
                  <a:srgbClr val="FF0000"/>
                </a:solidFill>
              </a:rPr>
              <a:t>приниматься не будет.</a:t>
            </a:r>
          </a:p>
          <a:p>
            <a:pPr algn="ctr"/>
            <a:endParaRPr lang="ru-RU" altLang="ru-RU" sz="2400" u="sng" smtClean="0">
              <a:solidFill>
                <a:srgbClr val="FF0000"/>
              </a:solidFill>
            </a:endParaRPr>
          </a:p>
          <a:p>
            <a:pPr algn="ctr">
              <a:buFont typeface="Wingdings" panose="05000000000000000000" pitchFamily="2" charset="2"/>
              <a:buNone/>
            </a:pPr>
            <a:endParaRPr lang="ru-RU" altLang="ru-RU" sz="2400" smtClean="0">
              <a:solidFill>
                <a:srgbClr val="FF0000"/>
              </a:solidFill>
            </a:endParaRPr>
          </a:p>
          <a:p>
            <a:endParaRPr lang="ru-RU" altLang="ru-RU" sz="2400" smtClean="0">
              <a:solidFill>
                <a:srgbClr val="FF0000"/>
              </a:solidFill>
            </a:endParaRPr>
          </a:p>
        </p:txBody>
      </p:sp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1341438"/>
            <a:ext cx="4483100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76250"/>
            <a:ext cx="7539038" cy="563563"/>
          </a:xfrm>
        </p:spPr>
        <p:txBody>
          <a:bodyPr/>
          <a:lstStyle/>
          <a:p>
            <a:pPr eaLnBrk="1" hangingPunct="1"/>
            <a:r>
              <a:rPr lang="ru-RU" altLang="ru-RU" smtClean="0"/>
              <a:t>Маркировка образца для отправки в ХТЛ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341438"/>
            <a:ext cx="8305800" cy="5029200"/>
          </a:xfrm>
        </p:spPr>
        <p:txBody>
          <a:bodyPr/>
          <a:lstStyle/>
          <a:p>
            <a:pPr marL="609600" indent="-609600" eaLnBrk="1" hangingPunct="1">
              <a:buFont typeface="Wingdings" panose="05000000000000000000" pitchFamily="2" charset="2"/>
              <a:buNone/>
            </a:pPr>
            <a:endParaRPr lang="ru-RU" altLang="ru-RU" smtClean="0"/>
          </a:p>
        </p:txBody>
      </p:sp>
      <p:pic>
        <p:nvPicPr>
          <p:cNvPr id="72708" name="Picture 4" descr="DSC080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1268413"/>
            <a:ext cx="8353425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04825"/>
            <a:ext cx="7143750" cy="563563"/>
          </a:xfrm>
        </p:spPr>
        <p:txBody>
          <a:bodyPr/>
          <a:lstStyle/>
          <a:p>
            <a:r>
              <a:rPr lang="ru-RU" altLang="ru-RU" sz="2400" smtClean="0"/>
              <a:t>Подготовка образца для отправки в ХТЛ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78852" name="Picture 4" descr="IMG_045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341438"/>
            <a:ext cx="8280400" cy="511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04825"/>
            <a:ext cx="7215188" cy="563563"/>
          </a:xfrm>
        </p:spPr>
        <p:txBody>
          <a:bodyPr/>
          <a:lstStyle/>
          <a:p>
            <a:r>
              <a:rPr lang="ru-RU" altLang="ru-RU" smtClean="0"/>
              <a:t>Прием биоматериала на исследование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ru-RU" altLang="ru-RU" u="sng" smtClean="0"/>
              <a:t>Направление на исследование</a:t>
            </a:r>
            <a:r>
              <a:rPr lang="ru-RU" altLang="ru-RU" smtClean="0"/>
              <a:t>, заполненное в соответствии с Приказом МЗ РФ № 40 от 27.01.2006 г.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ru-RU" altLang="ru-RU" u="sng" smtClean="0"/>
              <a:t>Образец биологического материала</a:t>
            </a:r>
            <a:r>
              <a:rPr lang="ru-RU" altLang="ru-RU" smtClean="0"/>
              <a:t> с маркировкой (бумажная этикетка).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ru-RU" altLang="ru-RU" u="sng" smtClean="0"/>
              <a:t>Справка о доставке</a:t>
            </a:r>
            <a:r>
              <a:rPr lang="ru-RU" altLang="ru-RU" smtClean="0"/>
              <a:t> образца и сопроводительной документацией </a:t>
            </a:r>
          </a:p>
          <a:p>
            <a:pPr marL="609600" indent="-609600">
              <a:buFont typeface="Wingdings" panose="05000000000000000000" pitchFamily="2" charset="2"/>
              <a:buNone/>
            </a:pPr>
            <a:r>
              <a:rPr lang="ru-RU" altLang="ru-RU" smtClean="0"/>
              <a:t>               </a:t>
            </a:r>
            <a:r>
              <a:rPr lang="ru-RU" altLang="ru-RU" u="sng" smtClean="0"/>
              <a:t>(в 2-х экземплярах !!!)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04825"/>
            <a:ext cx="7215188" cy="563563"/>
          </a:xfrm>
        </p:spPr>
        <p:txBody>
          <a:bodyPr/>
          <a:lstStyle/>
          <a:p>
            <a:r>
              <a:rPr lang="ru-RU" altLang="ru-RU" smtClean="0"/>
              <a:t>Экспресс-анализатор мочи АМ 2100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altLang="ru-RU" smtClean="0"/>
              <a:t>В помещении ХТЛ</a:t>
            </a:r>
          </a:p>
          <a:p>
            <a:pPr algn="ctr">
              <a:buFont typeface="Wingdings" panose="05000000000000000000" pitchFamily="2" charset="2"/>
              <a:buNone/>
            </a:pPr>
            <a:endParaRPr lang="ru-RU" altLang="ru-RU" smtClean="0"/>
          </a:p>
          <a:p>
            <a:pPr algn="ctr">
              <a:buFont typeface="Wingdings" panose="05000000000000000000" pitchFamily="2" charset="2"/>
              <a:buNone/>
            </a:pPr>
            <a:r>
              <a:rPr lang="ru-RU" altLang="ru-RU" smtClean="0"/>
              <a:t> 09.11.2015 г. в 9-00 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ru-RU" altLang="ru-RU" smtClean="0"/>
              <a:t>и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ru-RU" altLang="ru-RU" smtClean="0"/>
              <a:t> 11.11.2015 г. в 11-00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ru-RU" altLang="ru-RU" smtClean="0"/>
              <a:t>Можно получить консультацию по 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ru-RU" altLang="ru-RU" smtClean="0"/>
              <a:t>применению анализатора АМ-2100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404813"/>
            <a:ext cx="7416800" cy="792162"/>
          </a:xfrm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Проведение </a:t>
            </a:r>
            <a:r>
              <a:rPr lang="ru-RU" altLang="ru-RU" u="sng" smtClean="0">
                <a:latin typeface="Times New Roman" panose="02020603050405020304" pitchFamily="18" charset="0"/>
              </a:rPr>
              <a:t>подтверждающих</a:t>
            </a:r>
            <a:r>
              <a:rPr lang="ru-RU" altLang="ru-RU" smtClean="0">
                <a:latin typeface="Times New Roman" panose="02020603050405020304" pitchFamily="18" charset="0"/>
              </a:rPr>
              <a:t> исследований</a:t>
            </a:r>
          </a:p>
        </p:txBody>
      </p:sp>
      <p:pic>
        <p:nvPicPr>
          <p:cNvPr id="10243" name="Picture 4" descr="IMG_42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1484313"/>
            <a:ext cx="8208962" cy="498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7451725" cy="563562"/>
          </a:xfrm>
        </p:spPr>
        <p:txBody>
          <a:bodyPr/>
          <a:lstStyle/>
          <a:p>
            <a:pPr eaLnBrk="1" hangingPunct="1"/>
            <a:r>
              <a:rPr lang="ru-RU" altLang="ru-RU" smtClean="0"/>
              <a:t>Методы газовой и жидкостной масс-спектрометрии</a:t>
            </a:r>
            <a:endParaRPr lang="ru-RU" altLang="ru-RU" sz="2400" smtClean="0"/>
          </a:p>
        </p:txBody>
      </p:sp>
      <p:pic>
        <p:nvPicPr>
          <p:cNvPr id="12291" name="Picture 4" descr="IMG_42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1412875"/>
            <a:ext cx="8208962" cy="499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04825"/>
            <a:ext cx="7143750" cy="563563"/>
          </a:xfrm>
        </p:spPr>
        <p:txBody>
          <a:bodyPr/>
          <a:lstStyle/>
          <a:p>
            <a:r>
              <a:rPr lang="ru-RU" altLang="ru-RU" smtClean="0"/>
              <a:t>Нарушения Приказа МЗ РФ № 40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smtClean="0"/>
              <a:t>Абинск ЦРБ  – отсутствует контрольный образец, 1 экз. Справки о доставке</a:t>
            </a:r>
          </a:p>
          <a:p>
            <a:r>
              <a:rPr lang="ru-RU" altLang="ru-RU" smtClean="0"/>
              <a:t>Брюховецкая ЦРБ – отсутствует Справка о доставке</a:t>
            </a:r>
          </a:p>
          <a:p>
            <a:r>
              <a:rPr lang="ru-RU" altLang="ru-RU" smtClean="0"/>
              <a:t>Динская ЦРБ – малое количество образца, 1 экз. Справки о доставке</a:t>
            </a:r>
          </a:p>
          <a:p>
            <a:r>
              <a:rPr lang="ru-RU" altLang="ru-RU" smtClean="0"/>
              <a:t>Кропоткин ЦРБ - малое количество образца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04825"/>
            <a:ext cx="7286625" cy="563563"/>
          </a:xfrm>
        </p:spPr>
        <p:txBody>
          <a:bodyPr/>
          <a:lstStyle/>
          <a:p>
            <a:r>
              <a:rPr lang="ru-RU" altLang="ru-RU" smtClean="0"/>
              <a:t>Экспресс-анализатор мочи АМ 2100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ru-RU" altLang="ru-RU" smtClean="0"/>
          </a:p>
        </p:txBody>
      </p:sp>
      <p:pic>
        <p:nvPicPr>
          <p:cNvPr id="52228" name="Picture 4" descr="DSC0807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341438"/>
            <a:ext cx="8640762" cy="518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04825"/>
            <a:ext cx="7143750" cy="563563"/>
          </a:xfrm>
        </p:spPr>
        <p:txBody>
          <a:bodyPr/>
          <a:lstStyle/>
          <a:p>
            <a:r>
              <a:rPr lang="ru-RU" altLang="ru-RU" smtClean="0"/>
              <a:t>Нарушения Приказа МЗ РФ № 40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smtClean="0"/>
              <a:t>Тимашевск ЦРБ – Направления без штампов, печатей.</a:t>
            </a:r>
          </a:p>
          <a:p>
            <a:r>
              <a:rPr lang="ru-RU" altLang="ru-RU" smtClean="0"/>
              <a:t>Темрюк ЦРБ - малое количество образца.</a:t>
            </a:r>
          </a:p>
          <a:p>
            <a:r>
              <a:rPr lang="ru-RU" altLang="ru-RU" smtClean="0"/>
              <a:t>Туапсе РБ № 1 - 1 экз. Справки о доставке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04825"/>
            <a:ext cx="7143750" cy="563563"/>
          </a:xfrm>
        </p:spPr>
        <p:txBody>
          <a:bodyPr/>
          <a:lstStyle/>
          <a:p>
            <a:r>
              <a:rPr lang="ru-RU" altLang="ru-RU" sz="2400" smtClean="0"/>
              <a:t>Подготовка образца для отправки в ХТЛ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79876" name="Picture 4" descr="IMG_045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341438"/>
            <a:ext cx="8280400" cy="511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04825"/>
            <a:ext cx="7143750" cy="563563"/>
          </a:xfrm>
        </p:spPr>
        <p:txBody>
          <a:bodyPr/>
          <a:lstStyle/>
          <a:p>
            <a:r>
              <a:rPr lang="ru-RU" altLang="ru-RU" sz="2400" smtClean="0"/>
              <a:t>…образец помещается в сухой, чистый флакон…..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80900" name="Picture 4" descr="IMG_045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8497888" cy="511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627063" y="5084763"/>
            <a:ext cx="682466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3200" b="0">
                <a:solidFill>
                  <a:srgbClr val="FF0000"/>
                </a:solidFill>
              </a:rPr>
              <a:t>Обнаружено: прокаин, новокаин </a:t>
            </a:r>
          </a:p>
          <a:p>
            <a:pPr>
              <a:spcBef>
                <a:spcPct val="50000"/>
              </a:spcBef>
            </a:pPr>
            <a:r>
              <a:rPr lang="ru-RU" altLang="ru-RU" sz="3200" b="0">
                <a:solidFill>
                  <a:srgbClr val="FF0000"/>
                </a:solidFill>
              </a:rPr>
              <a:t>и т.д.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WordArt 7"/>
          <p:cNvSpPr>
            <a:spLocks noChangeArrowheads="1" noChangeShapeType="1" noTextEdit="1"/>
          </p:cNvSpPr>
          <p:nvPr/>
        </p:nvSpPr>
        <p:spPr bwMode="gray">
          <a:xfrm>
            <a:off x="0" y="2098675"/>
            <a:ext cx="6659563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5400" b="1" kern="1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Спасибо за внимание!</a:t>
            </a:r>
          </a:p>
        </p:txBody>
      </p:sp>
      <p:sp>
        <p:nvSpPr>
          <p:cNvPr id="35843" name="Rectangle 9"/>
          <p:cNvSpPr>
            <a:spLocks noChangeArrowheads="1"/>
          </p:cNvSpPr>
          <p:nvPr/>
        </p:nvSpPr>
        <p:spPr bwMode="gray">
          <a:xfrm>
            <a:off x="4427538" y="4941888"/>
            <a:ext cx="1944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ru-RU" sz="1800" b="0">
                <a:solidFill>
                  <a:schemeClr val="tx1"/>
                </a:solidFill>
              </a:rPr>
              <a:t>www.narco23.ru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04825"/>
            <a:ext cx="7143750" cy="563563"/>
          </a:xfrm>
        </p:spPr>
        <p:txBody>
          <a:bodyPr/>
          <a:lstStyle/>
          <a:p>
            <a:r>
              <a:rPr lang="ru-RU" altLang="ru-RU" smtClean="0"/>
              <a:t>Экспресс-анализатор мочи АМ 2100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ru-RU" altLang="ru-RU" smtClean="0"/>
          </a:p>
        </p:txBody>
      </p:sp>
      <p:pic>
        <p:nvPicPr>
          <p:cNvPr id="60420" name="Picture 4" descr="DSC0806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268413"/>
            <a:ext cx="8496300" cy="51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04825"/>
            <a:ext cx="7070725" cy="563563"/>
          </a:xfrm>
        </p:spPr>
        <p:txBody>
          <a:bodyPr/>
          <a:lstStyle/>
          <a:p>
            <a:r>
              <a:rPr lang="ru-RU" altLang="ru-RU" smtClean="0"/>
              <a:t>Экспресс-анализатор мочи АМ 2100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ru-RU" altLang="ru-RU" smtClean="0"/>
          </a:p>
        </p:txBody>
      </p:sp>
      <p:pic>
        <p:nvPicPr>
          <p:cNvPr id="61444" name="Picture 4" descr="DSC0806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341438"/>
            <a:ext cx="8496300" cy="511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9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Внешний вид АМ 2100</a:t>
            </a:r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altLang="ru-RU" smtClean="0">
                <a:solidFill>
                  <a:srgbClr val="FF0000"/>
                </a:solidFill>
              </a:rPr>
              <a:t>1- Корпус анализатора</a:t>
            </a:r>
          </a:p>
          <a:p>
            <a:r>
              <a:rPr lang="ru-RU" altLang="ru-RU" smtClean="0">
                <a:solidFill>
                  <a:srgbClr val="FF0000"/>
                </a:solidFill>
              </a:rPr>
              <a:t>2 - Лоток для тест-полосок</a:t>
            </a:r>
          </a:p>
          <a:p>
            <a:r>
              <a:rPr lang="ru-RU" altLang="ru-RU" smtClean="0">
                <a:solidFill>
                  <a:srgbClr val="FF0000"/>
                </a:solidFill>
              </a:rPr>
              <a:t>3 - Термопринтер</a:t>
            </a:r>
          </a:p>
          <a:p>
            <a:r>
              <a:rPr lang="ru-RU" altLang="ru-RU" smtClean="0">
                <a:solidFill>
                  <a:srgbClr val="FF0000"/>
                </a:solidFill>
              </a:rPr>
              <a:t>4 - Индикаторный светодиод</a:t>
            </a:r>
          </a:p>
        </p:txBody>
      </p:sp>
      <p:pic>
        <p:nvPicPr>
          <p:cNvPr id="56324" name="Picture 4" descr="DSC080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341438"/>
            <a:ext cx="4608513" cy="518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1384300" y="2582863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3471863" y="1503363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1816100" y="5824538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2392363" y="3232150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rgbClr val="FF0000"/>
                </a:solidFill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04825"/>
            <a:ext cx="7143750" cy="563563"/>
          </a:xfrm>
        </p:spPr>
        <p:txBody>
          <a:bodyPr/>
          <a:lstStyle/>
          <a:p>
            <a:r>
              <a:rPr lang="ru-RU" altLang="ru-RU" smtClean="0"/>
              <a:t>Лоток для тест-полоски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ru-RU" altLang="ru-RU" smtClean="0"/>
          </a:p>
        </p:txBody>
      </p:sp>
      <p:pic>
        <p:nvPicPr>
          <p:cNvPr id="62468" name="Picture 4" descr="DSC0806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341438"/>
            <a:ext cx="8424863" cy="504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04825"/>
            <a:ext cx="7143750" cy="563563"/>
          </a:xfrm>
        </p:spPr>
        <p:txBody>
          <a:bodyPr/>
          <a:lstStyle/>
          <a:p>
            <a:r>
              <a:rPr lang="ru-RU" altLang="ru-RU" smtClean="0"/>
              <a:t>Размещение лотка в анализаторе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ru-RU" altLang="ru-RU" smtClean="0"/>
          </a:p>
        </p:txBody>
      </p:sp>
      <p:pic>
        <p:nvPicPr>
          <p:cNvPr id="63492" name="Picture 4" descr="DSC0806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341438"/>
            <a:ext cx="8424863" cy="511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250"/>
            <a:ext cx="7539038" cy="563563"/>
          </a:xfrm>
        </p:spPr>
        <p:txBody>
          <a:bodyPr/>
          <a:lstStyle/>
          <a:p>
            <a:pPr eaLnBrk="1" hangingPunct="1"/>
            <a:r>
              <a:rPr lang="ru-RU" altLang="ru-RU" smtClean="0"/>
              <a:t>Отбор образца (</a:t>
            </a:r>
            <a:r>
              <a:rPr lang="ru-RU" altLang="ru-RU" u="sng" smtClean="0"/>
              <a:t>моча</a:t>
            </a:r>
            <a:r>
              <a:rPr lang="ru-RU" altLang="ru-RU" smtClean="0"/>
              <a:t>, не менее 20   мл.)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341438"/>
            <a:ext cx="8305800" cy="5029200"/>
          </a:xfrm>
        </p:spPr>
        <p:txBody>
          <a:bodyPr/>
          <a:lstStyle/>
          <a:p>
            <a:pPr marL="609600" indent="-609600" eaLnBrk="1" hangingPunct="1">
              <a:buFont typeface="Wingdings" panose="05000000000000000000" pitchFamily="2" charset="2"/>
              <a:buNone/>
            </a:pPr>
            <a:endParaRPr lang="ru-RU" altLang="ru-RU" smtClean="0"/>
          </a:p>
        </p:txBody>
      </p:sp>
      <p:pic>
        <p:nvPicPr>
          <p:cNvPr id="5125" name="Picture 5" descr="DSC080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1268413"/>
            <a:ext cx="8353425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211gd">
  <a:themeElements>
    <a:clrScheme name="cdb2004211gd 1">
      <a:dk1>
        <a:srgbClr val="969696"/>
      </a:dk1>
      <a:lt1>
        <a:srgbClr val="FFFFFF"/>
      </a:lt1>
      <a:dk2>
        <a:srgbClr val="023888"/>
      </a:dk2>
      <a:lt2>
        <a:srgbClr val="85D9F7"/>
      </a:lt2>
      <a:accent1>
        <a:srgbClr val="5AB14B"/>
      </a:accent1>
      <a:accent2>
        <a:srgbClr val="2F7ADF"/>
      </a:accent2>
      <a:accent3>
        <a:srgbClr val="AAAEC3"/>
      </a:accent3>
      <a:accent4>
        <a:srgbClr val="DADADA"/>
      </a:accent4>
      <a:accent5>
        <a:srgbClr val="B5D5B1"/>
      </a:accent5>
      <a:accent6>
        <a:srgbClr val="2A6ECA"/>
      </a:accent6>
      <a:hlink>
        <a:srgbClr val="8793ED"/>
      </a:hlink>
      <a:folHlink>
        <a:srgbClr val="EBA22B"/>
      </a:folHlink>
    </a:clrScheme>
    <a:fontScheme name="cdb2004211g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45791" dir="3378596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45791" dir="3378596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db2004211gd 1">
        <a:dk1>
          <a:srgbClr val="969696"/>
        </a:dk1>
        <a:lt1>
          <a:srgbClr val="FFFFFF"/>
        </a:lt1>
        <a:dk2>
          <a:srgbClr val="023888"/>
        </a:dk2>
        <a:lt2>
          <a:srgbClr val="85D9F7"/>
        </a:lt2>
        <a:accent1>
          <a:srgbClr val="5AB14B"/>
        </a:accent1>
        <a:accent2>
          <a:srgbClr val="2F7ADF"/>
        </a:accent2>
        <a:accent3>
          <a:srgbClr val="AAAEC3"/>
        </a:accent3>
        <a:accent4>
          <a:srgbClr val="DADADA"/>
        </a:accent4>
        <a:accent5>
          <a:srgbClr val="B5D5B1"/>
        </a:accent5>
        <a:accent6>
          <a:srgbClr val="2A6ECA"/>
        </a:accent6>
        <a:hlink>
          <a:srgbClr val="8793ED"/>
        </a:hlink>
        <a:folHlink>
          <a:srgbClr val="EBA22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b2004211gd 2">
        <a:dk1>
          <a:srgbClr val="969696"/>
        </a:dk1>
        <a:lt1>
          <a:srgbClr val="FFFFFF"/>
        </a:lt1>
        <a:dk2>
          <a:srgbClr val="3F1F53"/>
        </a:dk2>
        <a:lt2>
          <a:srgbClr val="F3CC9D"/>
        </a:lt2>
        <a:accent1>
          <a:srgbClr val="557FE7"/>
        </a:accent1>
        <a:accent2>
          <a:srgbClr val="EB6363"/>
        </a:accent2>
        <a:accent3>
          <a:srgbClr val="AFABB3"/>
        </a:accent3>
        <a:accent4>
          <a:srgbClr val="DADADA"/>
        </a:accent4>
        <a:accent5>
          <a:srgbClr val="B4C0F1"/>
        </a:accent5>
        <a:accent6>
          <a:srgbClr val="D55959"/>
        </a:accent6>
        <a:hlink>
          <a:srgbClr val="9351C9"/>
        </a:hlink>
        <a:folHlink>
          <a:srgbClr val="28C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b2004211gd 3">
        <a:dk1>
          <a:srgbClr val="969696"/>
        </a:dk1>
        <a:lt1>
          <a:srgbClr val="FFFFFF"/>
        </a:lt1>
        <a:dk2>
          <a:srgbClr val="005E5C"/>
        </a:dk2>
        <a:lt2>
          <a:srgbClr val="DAEEA2"/>
        </a:lt2>
        <a:accent1>
          <a:srgbClr val="238FD9"/>
        </a:accent1>
        <a:accent2>
          <a:srgbClr val="43A98E"/>
        </a:accent2>
        <a:accent3>
          <a:srgbClr val="AAB6B5"/>
        </a:accent3>
        <a:accent4>
          <a:srgbClr val="DADADA"/>
        </a:accent4>
        <a:accent5>
          <a:srgbClr val="ACC6E9"/>
        </a:accent5>
        <a:accent6>
          <a:srgbClr val="3C9980"/>
        </a:accent6>
        <a:hlink>
          <a:srgbClr val="98C385"/>
        </a:hlink>
        <a:folHlink>
          <a:srgbClr val="D0AA2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3015</TotalTime>
  <Words>418</Words>
  <Application>Microsoft Office PowerPoint</Application>
  <PresentationFormat>Экран (4:3)</PresentationFormat>
  <Paragraphs>94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8" baseType="lpstr">
      <vt:lpstr>Arial</vt:lpstr>
      <vt:lpstr>Wingdings</vt:lpstr>
      <vt:lpstr>Calibri</vt:lpstr>
      <vt:lpstr>Times New Roman</vt:lpstr>
      <vt:lpstr>cdb2004211gd</vt:lpstr>
      <vt:lpstr>Проведение II этапа профилактического медицинского осмотра</vt:lpstr>
      <vt:lpstr>Предварительные химико-токсикологические исследования</vt:lpstr>
      <vt:lpstr>Экспресс-анализатор мочи АМ 2100</vt:lpstr>
      <vt:lpstr>Экспресс-анализатор мочи АМ 2100</vt:lpstr>
      <vt:lpstr>Экспресс-анализатор мочи АМ 2100</vt:lpstr>
      <vt:lpstr>Внешний вид АМ 2100</vt:lpstr>
      <vt:lpstr>Лоток для тест-полоски</vt:lpstr>
      <vt:lpstr>Размещение лотка в анализаторе</vt:lpstr>
      <vt:lpstr>Отбор образца (моча, не менее 20   мл.)</vt:lpstr>
      <vt:lpstr>Подготовка к проведению ИХА</vt:lpstr>
      <vt:lpstr>Подготовка образца в проведению ИХА</vt:lpstr>
      <vt:lpstr>Погружение тест-полоски в образец</vt:lpstr>
      <vt:lpstr>Оценка результата реакции</vt:lpstr>
      <vt:lpstr>Оценка результата реакции </vt:lpstr>
      <vt:lpstr>Вид тестов при разном времени экспозиции</vt:lpstr>
      <vt:lpstr>Недостаточное время экспозиции</vt:lpstr>
      <vt:lpstr>Вид тестов при разном времени экспозиции</vt:lpstr>
      <vt:lpstr>Расположение теста в лотке</vt:lpstr>
      <vt:lpstr>Расположение теста в лотке</vt:lpstr>
      <vt:lpstr>Фиксация результата исследования </vt:lpstr>
      <vt:lpstr>Результат предварительного исследования</vt:lpstr>
      <vt:lpstr>Направление на исследование</vt:lpstr>
      <vt:lpstr>Маркировка образца для отправки в ХТЛ</vt:lpstr>
      <vt:lpstr>Подготовка образца для отправки в ХТЛ</vt:lpstr>
      <vt:lpstr>Прием биоматериала на исследование</vt:lpstr>
      <vt:lpstr>Экспресс-анализатор мочи АМ 2100</vt:lpstr>
      <vt:lpstr>Проведение подтверждающих исследований</vt:lpstr>
      <vt:lpstr>Методы газовой и жидкостной масс-спектрометрии</vt:lpstr>
      <vt:lpstr>Нарушения Приказа МЗ РФ № 40</vt:lpstr>
      <vt:lpstr>Нарушения Приказа МЗ РФ № 40</vt:lpstr>
      <vt:lpstr>Подготовка образца для отправки в ХТЛ</vt:lpstr>
      <vt:lpstr>…образец помещается в сухой, чистый флакон…..</vt:lpstr>
      <vt:lpstr>Презентация PowerPoint</vt:lpstr>
    </vt:vector>
  </TitlesOfParts>
  <Company>д13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Химико-токсикологическая лаборатория</dc:title>
  <dc:creator>работа</dc:creator>
  <cp:lastModifiedBy>Евгений Барма</cp:lastModifiedBy>
  <cp:revision>32</cp:revision>
  <dcterms:created xsi:type="dcterms:W3CDTF">2011-09-12T10:48:58Z</dcterms:created>
  <dcterms:modified xsi:type="dcterms:W3CDTF">2015-11-11T06:20:42Z</dcterms:modified>
</cp:coreProperties>
</file>