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7" r:id="rId2"/>
    <p:sldId id="368" r:id="rId3"/>
    <p:sldId id="357" r:id="rId4"/>
    <p:sldId id="363" r:id="rId5"/>
    <p:sldId id="369" r:id="rId6"/>
    <p:sldId id="370" r:id="rId7"/>
    <p:sldId id="367" r:id="rId8"/>
    <p:sldId id="366" r:id="rId9"/>
    <p:sldId id="286" r:id="rId1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00"/>
    <a:srgbClr val="FFFFFF"/>
    <a:srgbClr val="808080"/>
    <a:srgbClr val="5F5F5F"/>
    <a:srgbClr val="DBEFF9"/>
    <a:srgbClr val="FF66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71" autoAdjust="0"/>
  </p:normalViewPr>
  <p:slideViewPr>
    <p:cSldViewPr>
      <p:cViewPr>
        <p:scale>
          <a:sx n="100" d="100"/>
          <a:sy n="100" d="100"/>
        </p:scale>
        <p:origin x="-124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042383727914606"/>
          <c:y val="4.0054170710729184E-2"/>
          <c:w val="0.87957616272085382"/>
          <c:h val="0.575729114882939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</c:dPt>
          <c:dPt>
            <c:idx val="6"/>
          </c:dPt>
          <c:dPt>
            <c:idx val="7"/>
          </c:dPt>
          <c:dPt>
            <c:idx val="9"/>
            <c:spPr>
              <a:solidFill>
                <a:srgbClr val="00B050"/>
              </a:solidFill>
            </c:spPr>
          </c:dPt>
          <c:dLbls>
            <c:dLbl>
              <c:idx val="7"/>
              <c:layout>
                <c:manualLayout>
                  <c:x val="-1.4338966853728085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0"/>
                <c:pt idx="0">
                  <c:v>г.Горячий ключ</c:v>
                </c:pt>
                <c:pt idx="1">
                  <c:v>Крымский</c:v>
                </c:pt>
                <c:pt idx="2">
                  <c:v>Темрюкский</c:v>
                </c:pt>
                <c:pt idx="3">
                  <c:v>Апшеронский</c:v>
                </c:pt>
                <c:pt idx="4">
                  <c:v>Новороссийск</c:v>
                </c:pt>
                <c:pt idx="5">
                  <c:v>Кущевский</c:v>
                </c:pt>
                <c:pt idx="6">
                  <c:v>Староминский</c:v>
                </c:pt>
                <c:pt idx="7">
                  <c:v>г.Сочи</c:v>
                </c:pt>
                <c:pt idx="8">
                  <c:v>Тихорецкой</c:v>
                </c:pt>
                <c:pt idx="9">
                  <c:v>Среднекревой показатель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11.4</c:v>
                </c:pt>
                <c:pt idx="1">
                  <c:v>19.399999999999999</c:v>
                </c:pt>
                <c:pt idx="2">
                  <c:v>19.899999999999999</c:v>
                </c:pt>
                <c:pt idx="3">
                  <c:v>20.9</c:v>
                </c:pt>
                <c:pt idx="4">
                  <c:v>21.3</c:v>
                </c:pt>
                <c:pt idx="5">
                  <c:v>23.1</c:v>
                </c:pt>
                <c:pt idx="6" formatCode="0.0">
                  <c:v>23.8</c:v>
                </c:pt>
                <c:pt idx="7" formatCode="0.0">
                  <c:v>24.4</c:v>
                </c:pt>
                <c:pt idx="8" formatCode="0.0">
                  <c:v>25.3</c:v>
                </c:pt>
                <c:pt idx="9">
                  <c:v>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0"/>
                <c:pt idx="0">
                  <c:v>г.Горячий ключ</c:v>
                </c:pt>
                <c:pt idx="1">
                  <c:v>Крымский</c:v>
                </c:pt>
                <c:pt idx="2">
                  <c:v>Темрюкский</c:v>
                </c:pt>
                <c:pt idx="3">
                  <c:v>Апшеронский</c:v>
                </c:pt>
                <c:pt idx="4">
                  <c:v>Новороссийск</c:v>
                </c:pt>
                <c:pt idx="5">
                  <c:v>Кущевский</c:v>
                </c:pt>
                <c:pt idx="6">
                  <c:v>Староминский</c:v>
                </c:pt>
                <c:pt idx="7">
                  <c:v>г.Сочи</c:v>
                </c:pt>
                <c:pt idx="8">
                  <c:v>Тихорецкой</c:v>
                </c:pt>
                <c:pt idx="9">
                  <c:v>Среднекревой показатель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dLbls/>
        <c:axId val="71816320"/>
        <c:axId val="71817856"/>
      </c:barChart>
      <c:catAx>
        <c:axId val="71816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1817856"/>
        <c:crosses val="autoZero"/>
        <c:auto val="1"/>
        <c:lblAlgn val="ctr"/>
        <c:lblOffset val="100"/>
      </c:catAx>
      <c:valAx>
        <c:axId val="71817856"/>
        <c:scaling>
          <c:orientation val="minMax"/>
          <c:max val="90"/>
        </c:scaling>
        <c:axPos val="l"/>
        <c:majorGridlines/>
        <c:numFmt formatCode="General" sourceLinked="1"/>
        <c:tickLblPos val="nextTo"/>
        <c:crossAx val="71816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BCDA63-888A-45A5-AB0E-96ADA2662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806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6DF2EA-65F5-432A-A50D-EE24ADE827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806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DF2EA-65F5-432A-A50D-EE24ADE827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60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4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C2D609-B663-417D-9E6C-FC0D1D04F4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30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  <p:bldP spid="3104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99B57-5E27-4E65-9EF7-A0F16F759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17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C06A7-4134-4365-ACA7-44E453A84A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51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482CC8-4C00-480D-A826-0FDE1BC310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1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672997-4558-477C-8159-8B7F526F3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714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F591E3-C6A0-492A-B993-9D08E7924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8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F37F2-36EB-4E9A-B802-E32F1A17C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75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2AF7F-4860-4DB9-9DC9-A18A06673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53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849B3-2E77-4759-B797-DCB16153AF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05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BEBC5-F05B-4341-AFB3-AD71B4342F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88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AB363-2FA2-4E37-AEC8-82EB2668A3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56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59C20-415C-4349-BC5F-0EEAFEC112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56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DE90F-6DF6-44DA-B9DB-AC6D7EA12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63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3B344-DC7C-46C5-AED3-18185AF7F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28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6B6E077D-73DB-495C-A0A2-91D3F672622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3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1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2808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solidFill>
                  <a:srgbClr val="000000"/>
                </a:solidFill>
                <a:latin typeface="Times New Roman" pitchFamily="18" charset="0"/>
              </a:rPr>
              <a:t>Выявление туберкулеза у лиц, состоящих на учете у врачей психиатров-наркологов</a:t>
            </a:r>
            <a:endParaRPr lang="ru-RU" sz="4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284538"/>
            <a:ext cx="7991475" cy="2952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Главный врач ГБУЗ «Клинический противотуберкулёзный диспансер» министерства здравоохранения Краснодарского края, главный внештатный фтизиатр министерства здравоохранения Краснодарского края</a:t>
            </a:r>
            <a:endParaRPr lang="ru-RU" b="1" dirty="0" smtClean="0"/>
          </a:p>
          <a:p>
            <a:pPr eaLnBrk="1" hangingPunct="1">
              <a:lnSpc>
                <a:spcPct val="90000"/>
              </a:lnSpc>
            </a:pPr>
            <a:r>
              <a:rPr lang="ru-RU" b="1" i="1" dirty="0" smtClean="0"/>
              <a:t>Шевченко Наталья Петровна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E2DE88-3E56-4B37-9B69-4590520DBF17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801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800" dirty="0"/>
              <a:t>Постановление Главного государственного санитарного врача РФ от 22 октября 2013г №60 «Об утверждении санитарно-эпидемиологических правил СП 3.1.2.3114-13 « Профилактика туберкулеза</a:t>
            </a:r>
            <a:r>
              <a:rPr lang="ru-RU" sz="2800" dirty="0" smtClean="0"/>
              <a:t>»</a:t>
            </a:r>
          </a:p>
          <a:p>
            <a:r>
              <a:rPr lang="ru-RU" sz="2800" dirty="0"/>
              <a:t>Методические рекомендации Министерства здравоохранения РФ от 20 июля 2007 г №5589-РХ «Организация выявления больных туберкулезом в амбулаторно-поликлинических и больничных учреждениях» (</a:t>
            </a:r>
            <a:r>
              <a:rPr lang="ru-RU" sz="2800" dirty="0" err="1"/>
              <a:t>Хальфин</a:t>
            </a:r>
            <a:r>
              <a:rPr lang="ru-RU" sz="2800" dirty="0"/>
              <a:t> Р.А.)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582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6707088" cy="841970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СП 3.1.2.3114-13 « Профилактика туберкулеза»</a:t>
            </a: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/>
              <a:t>По эпидемическим показаниям - </a:t>
            </a:r>
            <a:r>
              <a:rPr lang="ru-RU" sz="2800" b="1" u="sng" dirty="0" smtClean="0"/>
              <a:t>2 </a:t>
            </a:r>
            <a:r>
              <a:rPr lang="ru-RU" sz="2800" b="1" u="sng" dirty="0"/>
              <a:t>раз в год</a:t>
            </a:r>
            <a:r>
              <a:rPr lang="ru-RU" sz="2800" b="1" u="sng" dirty="0" smtClean="0"/>
              <a:t>: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пациенты</a:t>
            </a:r>
            <a:r>
              <a:rPr lang="ru-RU" sz="2800" dirty="0"/>
              <a:t>, состоящие на диспансерном учете в наркологических и психиатрических учреждениях;</a:t>
            </a:r>
          </a:p>
          <a:p>
            <a:r>
              <a:rPr lang="ru-RU" sz="2800" dirty="0" smtClean="0"/>
              <a:t>лица</a:t>
            </a:r>
            <a:r>
              <a:rPr lang="ru-RU" sz="2800" dirty="0"/>
              <a:t>, состоящие в группе профилактического наркологического учета в связи с употреблением </a:t>
            </a:r>
            <a:r>
              <a:rPr lang="ru-RU" sz="2800" dirty="0" err="1"/>
              <a:t>психоактивных</a:t>
            </a:r>
            <a:r>
              <a:rPr lang="ru-RU" sz="2800" dirty="0"/>
              <a:t> веществ и препаратов;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954-EB0E-46A4-99D9-631E0AC4A76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123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6707088" cy="841970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СП 3.1.2.3114-13 « Профилактика туберкулеза»</a:t>
            </a: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/>
              <a:t>Во внеочередном порядке </a:t>
            </a:r>
            <a:r>
              <a:rPr lang="ru-RU" sz="2800" b="1" u="sng" dirty="0" smtClean="0"/>
              <a:t>проходят:</a:t>
            </a:r>
          </a:p>
          <a:p>
            <a:r>
              <a:rPr lang="ru-RU" sz="2400" dirty="0"/>
              <a:t>лица, обратившиеся в медицинские организации за медицинской помощью с подозрением на заболевание туберкулезом;</a:t>
            </a:r>
          </a:p>
          <a:p>
            <a:r>
              <a:rPr lang="ru-RU" sz="2400" dirty="0" smtClean="0"/>
              <a:t>лица</a:t>
            </a:r>
            <a:r>
              <a:rPr lang="ru-RU" sz="2400" dirty="0"/>
              <a:t>, обратившиеся за медицинской помощью в амбулаторно-поликлинические учреждения, поступающие на стационарное лечение, и </a:t>
            </a:r>
            <a:r>
              <a:rPr lang="ru-RU" sz="2400" dirty="0" smtClean="0"/>
              <a:t>лица, </a:t>
            </a:r>
            <a:r>
              <a:rPr lang="ru-RU" sz="2400" dirty="0"/>
              <a:t>находящимися на стационарном лечении, если с даты последнего профилактического обследования на туберкулез прошло более года (при экстренном поступлении пациентов на стационарное лечение, профилактическое обследование на туберкулез, по возможности, проводится в условиях стационара);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8954-EB0E-46A4-99D9-631E0AC4A76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948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6" name="object 3"/>
          <p:cNvSpPr/>
          <p:nvPr/>
        </p:nvSpPr>
        <p:spPr>
          <a:xfrm>
            <a:off x="251521" y="1412776"/>
            <a:ext cx="8712968" cy="511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3" y="1556792"/>
          <a:ext cx="8892478" cy="5064990"/>
        </p:xfrm>
        <a:graphic>
          <a:graphicData uri="http://schemas.openxmlformats.org/drawingml/2006/table">
            <a:tbl>
              <a:tblPr/>
              <a:tblGrid>
                <a:gridCol w="1756542"/>
                <a:gridCol w="698903"/>
                <a:gridCol w="1015885"/>
                <a:gridCol w="1349875"/>
                <a:gridCol w="607676"/>
                <a:gridCol w="618500"/>
                <a:gridCol w="698903"/>
                <a:gridCol w="618500"/>
                <a:gridCol w="1527694"/>
              </a:tblGrid>
              <a:tr h="11582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8" marR="2898" marT="2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301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3 ) продолжение взаимодействия с министерством социального развития и семейной политики Краснодарского края в вопросах профилактики туберкулеза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постоянно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Охват профилактическими медицинскими обследованиями на туберкулез лиц из социальных групп риска до 50% в каждом субъекте РФ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министерство здравоохранения Краснодарского края совместно с министерством социального развития и семейной политики Краснодарского края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79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4) проведение  обследования  на туберкулез проживающих в ГБУ "Краснодарский центр социальной адаптации для лиц без определенного места жительства и занятий» 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ежемесячно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них лиц БОМЖ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министерство здравоохранения Краснодарского края совместно с министерством социального развития и семейной политики Краснодарского края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16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5) мониторинг флюорографического обследования лиц, состоящих на учете у нарколога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ежемесячно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 лиц состоящих на учете у нарколога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27103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27237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Д.А. Любченко  - главный врач ГБУЗ "Наркологический диспансер"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03668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6) совершенствование работы с ФСИН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постоянно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них лиц в течение последнего года освободившихся из учреждений ФСИН 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8499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8200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А.Е. Задорожнюк - Начальник ФКУЗ  МСЧ-23 ФСИН России по Краснодарскому краю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7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6.1 мониторинг флюорографического обследования лиц, находящихся в местах лишения свободы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ежемесячно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39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6.2 преемственность в наблюдении за больными туберкулезом, освободившимся из учреждений ФСИН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постоянно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348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7) организация взаимодействия с департаментом труда и занятости Краснодарского края, с центрами занятости в муниципальных образованиях  края по флюорографическому обследованию лиц, состоящих на учете более 6 месяцев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февраля 2015 ежемесячно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них безработных более 6 мес.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департамент труда и занятости    Краснодарского края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0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8) мониторинг флюорографического обследования лиц, состоящих на учете у психиатра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постоянно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них лиц состоящих на учете у психиатра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20019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21338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Е.О. Бойко - главный врач ГБУЗ "Специализированная клиническая психиатрическая больница № 1",                  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34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Совершенствование ранней диагностики туберкулеза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98" marR="2898" marT="28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 больных туберкулезом, выявленных активно среди всех больных туберкулезом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проценты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61,6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61,8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898" marR="2898" marT="28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риказ </a:t>
            </a:r>
            <a:r>
              <a:rPr lang="ru-RU" dirty="0"/>
              <a:t>министерства здравоохранения Краснодарского края от 06.03.2015 № 1148 «О мониторинге профилактического обследования на туберкулез лиц из социальных групп риска и профилактического лечения от туберкулеза ВИЧ-инфицированных в Краснодарском крае» </a:t>
            </a:r>
          </a:p>
        </p:txBody>
      </p:sp>
    </p:spTree>
    <p:extLst>
      <p:ext uri="{BB962C8B-B14F-4D97-AF65-F5344CB8AC3E}">
        <p14:creationId xmlns:p14="http://schemas.microsoft.com/office/powerpoint/2010/main" xmlns="" val="394371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264696" cy="14176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Муниципальные образования, имеющие низкие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охвата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профосмотрами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туберкулёз лиц, состоящих на учете у врачей-наркологов за 10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2015 года.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7388513"/>
              </p:ext>
            </p:extLst>
          </p:nvPr>
        </p:nvGraphicFramePr>
        <p:xfrm>
          <a:off x="179512" y="1484784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65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0000"/>
                </a:solidFill>
              </a:rPr>
              <a:t>Борьба с туберкулезом продолжается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Министерство здравоохранения Краснодарского края 2015 год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420" y="2348880"/>
            <a:ext cx="8999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000000"/>
                </a:solidFill>
              </a:rPr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3TGp_research_light_ani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573TGp_research_light_ani</Template>
  <TotalTime>1621</TotalTime>
  <Words>580</Words>
  <Application>Microsoft Office PowerPoint</Application>
  <PresentationFormat>Экран (4:3)</PresentationFormat>
  <Paragraphs>81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573TGp_research_light_ani</vt:lpstr>
      <vt:lpstr>Выявление туберкулеза у лиц, состоящих на учете у врачей психиатров-наркологов</vt:lpstr>
      <vt:lpstr>Слайд 2</vt:lpstr>
      <vt:lpstr>СП 3.1.2.3114-13 « Профилактика туберкулеза» </vt:lpstr>
      <vt:lpstr>СП 3.1.2.3114-13 « Профилактика туберкулеза» </vt:lpstr>
      <vt:lpstr>Слайд 5</vt:lpstr>
      <vt:lpstr>Слайд 6</vt:lpstr>
      <vt:lpstr>Слайд 7</vt:lpstr>
      <vt:lpstr>Муниципальные образования, имеющие низкие показатели охвата профосмотрами на туберкулёз лиц, состоящих на учете у врачей-наркологов за 10 мес 2015 года.</vt:lpstr>
      <vt:lpstr>Борьба с туберкулезом продолжается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User_2</cp:lastModifiedBy>
  <cp:revision>168</cp:revision>
  <cp:lastPrinted>2015-05-14T07:44:45Z</cp:lastPrinted>
  <dcterms:created xsi:type="dcterms:W3CDTF">2015-01-15T12:21:29Z</dcterms:created>
  <dcterms:modified xsi:type="dcterms:W3CDTF">2015-11-06T05:35:28Z</dcterms:modified>
</cp:coreProperties>
</file>